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rimo" panose="020B0604020202020204" charset="0"/>
      <p:regular r:id="rId25"/>
    </p:embeddedFont>
    <p:embeddedFont>
      <p:font typeface="Arimo Italics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ans" panose="020B0604020202020204" charset="0"/>
      <p:regular r:id="rId31"/>
    </p:embeddedFont>
    <p:embeddedFont>
      <p:font typeface="HK Grotesk Medium" panose="020B0604020202020204" charset="0"/>
      <p:regular r:id="rId32"/>
    </p:embeddedFont>
    <p:embeddedFont>
      <p:font typeface="HK Grotesk Medium Bold" panose="020B0604020202020204" charset="0"/>
      <p:regular r:id="rId33"/>
    </p:embeddedFont>
    <p:embeddedFont>
      <p:font typeface="Tenor San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985"/>
          <a:stretch>
            <a:fillRect/>
          </a:stretch>
        </p:blipFill>
        <p:spPr>
          <a:xfrm>
            <a:off x="1415659" y="1335278"/>
            <a:ext cx="15304282" cy="733588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15659" y="1330260"/>
            <a:ext cx="15304282" cy="7340904"/>
            <a:chOff x="0" y="0"/>
            <a:chExt cx="4409814" cy="21152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9814" cy="2115227"/>
            </a:xfrm>
            <a:custGeom>
              <a:avLst/>
              <a:gdLst/>
              <a:ahLst/>
              <a:cxnLst/>
              <a:rect l="l" t="t" r="r" b="b"/>
              <a:pathLst>
                <a:path w="4409814" h="2115227">
                  <a:moveTo>
                    <a:pt x="0" y="0"/>
                  </a:moveTo>
                  <a:lnTo>
                    <a:pt x="4409814" y="0"/>
                  </a:lnTo>
                  <a:lnTo>
                    <a:pt x="4409814" y="2115227"/>
                  </a:lnTo>
                  <a:lnTo>
                    <a:pt x="0" y="2115227"/>
                  </a:lnTo>
                  <a:close/>
                </a:path>
              </a:pathLst>
            </a:custGeom>
            <a:solidFill>
              <a:srgbClr val="272626">
                <a:alpha val="33725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543243"/>
            <a:ext cx="9158921" cy="4919957"/>
            <a:chOff x="0" y="0"/>
            <a:chExt cx="12211895" cy="6559942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2211895" cy="6559942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0" y="0"/>
              <a:ext cx="12211895" cy="166156"/>
            </a:xfrm>
            <a:prstGeom prst="rect">
              <a:avLst/>
            </a:prstGeom>
            <a:solidFill>
              <a:srgbClr val="925D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12122" y="1162860"/>
              <a:ext cx="10527732" cy="3609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10199">
                  <a:solidFill>
                    <a:srgbClr val="FDF6EE"/>
                  </a:solidFill>
                  <a:latin typeface="Tenor Sans"/>
                </a:rPr>
                <a:t>PROPOSAL</a:t>
              </a:r>
            </a:p>
            <a:p>
              <a:pPr>
                <a:lnSpc>
                  <a:spcPts val="10199"/>
                </a:lnSpc>
              </a:pPr>
              <a:r>
                <a:rPr lang="en-US" sz="10199">
                  <a:solidFill>
                    <a:srgbClr val="FDF6EE"/>
                  </a:solidFill>
                  <a:latin typeface="Tenor Sans"/>
                </a:rPr>
                <a:t>PROJECT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8159" y="5087217"/>
              <a:ext cx="9619378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2400" spc="120">
                  <a:solidFill>
                    <a:srgbClr val="F8D8AC"/>
                  </a:solidFill>
                  <a:latin typeface="Tenor Sans"/>
                </a:rPr>
                <a:t>KELOMPOK 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 rot="5400000">
            <a:off x="13758338" y="5624034"/>
            <a:ext cx="7030500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</a:t>
            </a:r>
            <a:r>
              <a:rPr lang="en-US" sz="1400" spc="98">
                <a:solidFill>
                  <a:srgbClr val="2E1700"/>
                </a:solidFill>
                <a:latin typeface="HK Grotesk Medium"/>
              </a:rPr>
              <a:t> | CAPTAIN BARBERSHOP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769"/>
            <a:ext cx="5473666" cy="1473372"/>
            <a:chOff x="0" y="0"/>
            <a:chExt cx="7298222" cy="19644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298222" cy="196449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22048" y="655958"/>
              <a:ext cx="6254126" cy="719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67"/>
                </a:lnSpc>
              </a:pPr>
              <a:r>
                <a:rPr lang="en-US" sz="3867">
                  <a:solidFill>
                    <a:srgbClr val="FDF6EE"/>
                  </a:solidFill>
                  <a:latin typeface="Tenor Sans"/>
                </a:rPr>
                <a:t>NORMALIZATION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7298222" cy="133885"/>
            </a:xfrm>
            <a:prstGeom prst="rect">
              <a:avLst/>
            </a:prstGeom>
            <a:solidFill>
              <a:srgbClr val="925D1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8093" y="4763494"/>
            <a:ext cx="14831814" cy="19591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242548" y="2588350"/>
            <a:ext cx="2044452" cy="1236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000000"/>
                </a:solidFill>
                <a:latin typeface="HK Grotesk Medium Bold"/>
              </a:rPr>
              <a:t>UNF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3758338" y="5624034"/>
            <a:ext cx="7030500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</a:t>
            </a:r>
            <a:r>
              <a:rPr lang="en-US" sz="1400" spc="98">
                <a:solidFill>
                  <a:srgbClr val="2E1700"/>
                </a:solidFill>
                <a:latin typeface="HK Grotesk Medium"/>
              </a:rPr>
              <a:t> | CAPTAIN BARBERSHOP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769"/>
            <a:ext cx="5473666" cy="1473372"/>
            <a:chOff x="0" y="0"/>
            <a:chExt cx="7298222" cy="19644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298222" cy="196449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22048" y="655958"/>
              <a:ext cx="6254126" cy="719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67"/>
                </a:lnSpc>
              </a:pPr>
              <a:r>
                <a:rPr lang="en-US" sz="3867">
                  <a:solidFill>
                    <a:srgbClr val="FDF6EE"/>
                  </a:solidFill>
                  <a:latin typeface="Tenor Sans"/>
                </a:rPr>
                <a:t>NORMALIZATION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7298222" cy="133885"/>
            </a:xfrm>
            <a:prstGeom prst="rect">
              <a:avLst/>
            </a:prstGeom>
            <a:solidFill>
              <a:srgbClr val="925D1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10789" y="4827407"/>
            <a:ext cx="14066421" cy="18228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285857" y="2588350"/>
            <a:ext cx="171628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HK Grotesk Medium Bold"/>
              </a:rPr>
              <a:t>1NF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3758338" y="5624034"/>
            <a:ext cx="7030500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</a:t>
            </a:r>
            <a:r>
              <a:rPr lang="en-US" sz="1400" spc="98">
                <a:solidFill>
                  <a:srgbClr val="2E1700"/>
                </a:solidFill>
                <a:latin typeface="HK Grotesk Medium"/>
              </a:rPr>
              <a:t> | CAPTAIN BARBERSHOP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769"/>
            <a:ext cx="5473666" cy="1473372"/>
            <a:chOff x="0" y="0"/>
            <a:chExt cx="7298222" cy="19644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298222" cy="196449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22048" y="655958"/>
              <a:ext cx="6254126" cy="719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67"/>
                </a:lnSpc>
              </a:pPr>
              <a:r>
                <a:rPr lang="en-US" sz="3867">
                  <a:solidFill>
                    <a:srgbClr val="FDF6EE"/>
                  </a:solidFill>
                  <a:latin typeface="Tenor Sans"/>
                </a:rPr>
                <a:t>NORMALIZATION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7298222" cy="133885"/>
            </a:xfrm>
            <a:prstGeom prst="rect">
              <a:avLst/>
            </a:prstGeom>
            <a:solidFill>
              <a:srgbClr val="925D1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8500" y="3430544"/>
            <a:ext cx="10651000" cy="23301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48229" y="6017601"/>
            <a:ext cx="7991542" cy="28548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85857" y="1788250"/>
            <a:ext cx="171628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HK Grotesk Medium Bold"/>
              </a:rPr>
              <a:t>2NF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3758338" y="5624034"/>
            <a:ext cx="7030500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</a:t>
            </a:r>
            <a:r>
              <a:rPr lang="en-US" sz="1400" spc="98">
                <a:solidFill>
                  <a:srgbClr val="2E1700"/>
                </a:solidFill>
                <a:latin typeface="HK Grotesk Medium"/>
              </a:rPr>
              <a:t> | CAPTAIN BARBERSHOP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769"/>
            <a:ext cx="5473666" cy="1473372"/>
            <a:chOff x="0" y="0"/>
            <a:chExt cx="7298222" cy="19644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298222" cy="196449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22048" y="655958"/>
              <a:ext cx="6254126" cy="719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67"/>
                </a:lnSpc>
              </a:pPr>
              <a:r>
                <a:rPr lang="en-US" sz="3867">
                  <a:solidFill>
                    <a:srgbClr val="FDF6EE"/>
                  </a:solidFill>
                  <a:latin typeface="Tenor Sans"/>
                </a:rPr>
                <a:t>NORMALIZATION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7298222" cy="133885"/>
            </a:xfrm>
            <a:prstGeom prst="rect">
              <a:avLst/>
            </a:prstGeom>
            <a:solidFill>
              <a:srgbClr val="925D1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0205" y="3855831"/>
            <a:ext cx="7243795" cy="17593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02143" y="3340597"/>
            <a:ext cx="5394482" cy="27898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83778" y="6224524"/>
            <a:ext cx="6479395" cy="22011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59951" y="6550086"/>
            <a:ext cx="6678865" cy="187557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85857" y="1712050"/>
            <a:ext cx="171628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HK Grotesk Medium Bold"/>
              </a:rPr>
              <a:t>3NF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3758338" y="5624034"/>
            <a:ext cx="7030500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</a:t>
            </a:r>
            <a:r>
              <a:rPr lang="en-US" sz="1400" spc="98">
                <a:solidFill>
                  <a:srgbClr val="2E1700"/>
                </a:solidFill>
                <a:latin typeface="HK Grotesk Medium"/>
              </a:rPr>
              <a:t> | CAPTAIN BARBERSHOP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144" t="1286" r="52150" b="12198"/>
          <a:stretch>
            <a:fillRect/>
          </a:stretch>
        </p:blipFill>
        <p:spPr>
          <a:xfrm>
            <a:off x="550666" y="0"/>
            <a:ext cx="6907669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0666" y="3985353"/>
            <a:ext cx="6907669" cy="2316293"/>
            <a:chOff x="0" y="0"/>
            <a:chExt cx="9210225" cy="308839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9210225" cy="3088391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29474" y="874193"/>
              <a:ext cx="6951278" cy="1482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99"/>
                </a:lnSpc>
              </a:pPr>
              <a:r>
                <a:rPr lang="en-US" sz="7999">
                  <a:solidFill>
                    <a:srgbClr val="FDF6EE"/>
                  </a:solidFill>
                  <a:latin typeface="Tenor Sans"/>
                </a:rPr>
                <a:t>DBMS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9210225" cy="167667"/>
            </a:xfrm>
            <a:prstGeom prst="rect">
              <a:avLst/>
            </a:prstGeom>
            <a:solidFill>
              <a:srgbClr val="925D1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48208" y="1028700"/>
            <a:ext cx="8321323" cy="661001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80503" y="8163765"/>
            <a:ext cx="625673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925D16"/>
                </a:solidFill>
                <a:latin typeface="HK Grotesk Medium"/>
              </a:rPr>
              <a:t>SURVEY PERBANDINGAN PENGGUNAAN DBMS</a:t>
            </a:r>
          </a:p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925D16"/>
                </a:solidFill>
                <a:latin typeface="HK Grotesk Medium"/>
              </a:rPr>
              <a:t>PADA TAHUN 2020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3758338" y="5624034"/>
            <a:ext cx="7030500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</a:t>
            </a:r>
            <a:r>
              <a:rPr lang="en-US" sz="1400" spc="98">
                <a:solidFill>
                  <a:srgbClr val="2E1700"/>
                </a:solidFill>
                <a:latin typeface="HK Grotesk Medium"/>
              </a:rPr>
              <a:t> | CAPTAIN BARBERSHOP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479" t="1286" r="52150" b="12198"/>
          <a:stretch>
            <a:fillRect/>
          </a:stretch>
        </p:blipFill>
        <p:spPr>
          <a:xfrm>
            <a:off x="9876078" y="0"/>
            <a:ext cx="738322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876078" y="3453612"/>
            <a:ext cx="7383222" cy="3127089"/>
            <a:chOff x="0" y="0"/>
            <a:chExt cx="9844296" cy="416945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9844296" cy="4169452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901442" y="1229803"/>
              <a:ext cx="8041412" cy="1900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43"/>
                </a:lnSpc>
              </a:pPr>
              <a:r>
                <a:rPr lang="en-US" sz="10343">
                  <a:solidFill>
                    <a:srgbClr val="FDF6EE"/>
                  </a:solidFill>
                  <a:latin typeface="Tenor Sans"/>
                </a:rPr>
                <a:t>MYSQL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9844296" cy="216782"/>
            </a:xfrm>
            <a:prstGeom prst="rect">
              <a:avLst/>
            </a:prstGeom>
            <a:solidFill>
              <a:srgbClr val="925D1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40544" y="5280853"/>
            <a:ext cx="7803456" cy="3786947"/>
            <a:chOff x="0" y="0"/>
            <a:chExt cx="2235937" cy="108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5937" cy="1085080"/>
            </a:xfrm>
            <a:custGeom>
              <a:avLst/>
              <a:gdLst/>
              <a:ahLst/>
              <a:cxnLst/>
              <a:rect l="l" t="t" r="r" b="b"/>
              <a:pathLst>
                <a:path w="2235937" h="1085080">
                  <a:moveTo>
                    <a:pt x="2111477" y="1085080"/>
                  </a:moveTo>
                  <a:lnTo>
                    <a:pt x="124460" y="1085080"/>
                  </a:lnTo>
                  <a:cubicBezTo>
                    <a:pt x="55880" y="1085080"/>
                    <a:pt x="0" y="1029200"/>
                    <a:pt x="0" y="9606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11477" y="0"/>
                  </a:lnTo>
                  <a:cubicBezTo>
                    <a:pt x="2180057" y="0"/>
                    <a:pt x="2235937" y="55880"/>
                    <a:pt x="2235937" y="124460"/>
                  </a:cubicBezTo>
                  <a:lnTo>
                    <a:pt x="2235937" y="960620"/>
                  </a:lnTo>
                  <a:cubicBezTo>
                    <a:pt x="2235937" y="1029200"/>
                    <a:pt x="2180057" y="1085080"/>
                    <a:pt x="2111477" y="10850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40544" y="1559132"/>
            <a:ext cx="7803456" cy="3088755"/>
            <a:chOff x="0" y="0"/>
            <a:chExt cx="2235937" cy="8850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5937" cy="885026"/>
            </a:xfrm>
            <a:custGeom>
              <a:avLst/>
              <a:gdLst/>
              <a:ahLst/>
              <a:cxnLst/>
              <a:rect l="l" t="t" r="r" b="b"/>
              <a:pathLst>
                <a:path w="2235937" h="885026">
                  <a:moveTo>
                    <a:pt x="2111477" y="885026"/>
                  </a:moveTo>
                  <a:lnTo>
                    <a:pt x="124460" y="885026"/>
                  </a:lnTo>
                  <a:cubicBezTo>
                    <a:pt x="55880" y="885026"/>
                    <a:pt x="0" y="829146"/>
                    <a:pt x="0" y="7605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11477" y="0"/>
                  </a:lnTo>
                  <a:cubicBezTo>
                    <a:pt x="2180057" y="0"/>
                    <a:pt x="2235937" y="55880"/>
                    <a:pt x="2235937" y="124460"/>
                  </a:cubicBezTo>
                  <a:lnTo>
                    <a:pt x="2235937" y="760566"/>
                  </a:lnTo>
                  <a:cubicBezTo>
                    <a:pt x="2235937" y="829146"/>
                    <a:pt x="2180057" y="885026"/>
                    <a:pt x="2111477" y="8850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87235" y="2456080"/>
            <a:ext cx="1915088" cy="129486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75105" y="2101560"/>
            <a:ext cx="4812130" cy="49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</a:pPr>
            <a:r>
              <a:rPr lang="en-US" sz="3106">
                <a:solidFill>
                  <a:srgbClr val="925D16"/>
                </a:solidFill>
                <a:latin typeface="Tenor Sans"/>
              </a:rPr>
              <a:t>APA ITU MYSQL?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5105" y="2955620"/>
            <a:ext cx="4488280" cy="110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9"/>
              </a:lnSpc>
            </a:pPr>
            <a:r>
              <a:rPr lang="en-US" sz="2353">
                <a:solidFill>
                  <a:srgbClr val="2E1700"/>
                </a:solidFill>
                <a:latin typeface="HK Grotesk Medium"/>
              </a:rPr>
              <a:t>Sistem manajemen database yang dikembangkan dengan bahasa SQL (</a:t>
            </a:r>
            <a:r>
              <a:rPr lang="en-US" sz="2235">
                <a:solidFill>
                  <a:srgbClr val="2E1700"/>
                </a:solidFill>
                <a:latin typeface="Arimo Italics"/>
              </a:rPr>
              <a:t>Structured Query Language</a:t>
            </a:r>
            <a:r>
              <a:rPr lang="en-US" sz="2235">
                <a:solidFill>
                  <a:srgbClr val="2E1700"/>
                </a:solidFill>
                <a:latin typeface="Arimo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2163" y="5795203"/>
            <a:ext cx="4812130" cy="49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</a:pPr>
            <a:r>
              <a:rPr lang="en-US" sz="3106">
                <a:solidFill>
                  <a:srgbClr val="925D16"/>
                </a:solidFill>
                <a:latin typeface="Tenor Sans"/>
              </a:rPr>
              <a:t>MENGAPA MYSQL?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2163" y="6736870"/>
            <a:ext cx="6812618" cy="151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9"/>
              </a:lnSpc>
            </a:pPr>
            <a:r>
              <a:rPr lang="en-US" sz="2353">
                <a:solidFill>
                  <a:srgbClr val="2E1700"/>
                </a:solidFill>
                <a:latin typeface="HK Grotesk Medium"/>
              </a:rPr>
              <a:t>Berdasarkan model database kami, yaitu ‘Relational Database’ sehingga kami mempertimbangkan untuk menggunakan MySQL yang merupakan implementasi dari Relational DBMS (RDBMS).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96970" y="8346518"/>
            <a:ext cx="5023953" cy="39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3"/>
              </a:lnSpc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73033" y="405293"/>
            <a:ext cx="13941935" cy="2668777"/>
            <a:chOff x="0" y="0"/>
            <a:chExt cx="18589246" cy="3558369"/>
          </a:xfrm>
        </p:grpSpPr>
        <p:sp>
          <p:nvSpPr>
            <p:cNvPr id="3" name="AutoShape 3"/>
            <p:cNvSpPr/>
            <p:nvPr/>
          </p:nvSpPr>
          <p:spPr>
            <a:xfrm>
              <a:off x="0" y="162076"/>
              <a:ext cx="18589246" cy="3396293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18589246" cy="189161"/>
            </a:xfrm>
            <a:prstGeom prst="rect">
              <a:avLst/>
            </a:prstGeom>
            <a:solidFill>
              <a:srgbClr val="925D1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47750" y="5143500"/>
            <a:ext cx="16211550" cy="130111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841387" y="3431044"/>
            <a:ext cx="10624276" cy="6093956"/>
            <a:chOff x="0" y="0"/>
            <a:chExt cx="7981950" cy="4578350"/>
          </a:xfrm>
        </p:grpSpPr>
        <p:sp>
          <p:nvSpPr>
            <p:cNvPr id="8" name="Freeform 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4924" b="-567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465515" y="1190625"/>
            <a:ext cx="11884605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F8D8AC"/>
                </a:solidFill>
                <a:latin typeface="Tenor Sans"/>
              </a:rPr>
              <a:t>PERBANDINGAN MYSQL DAN MICROSOFT SQL SERVER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3758338" y="5624034"/>
            <a:ext cx="7030500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</a:t>
            </a:r>
            <a:r>
              <a:rPr lang="en-US" sz="1400" spc="98">
                <a:solidFill>
                  <a:srgbClr val="2E1700"/>
                </a:solidFill>
                <a:latin typeface="HK Grotesk Medium"/>
              </a:rPr>
              <a:t> | CAPTAIN BARBERSHOP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144" t="1286" b="12198"/>
          <a:stretch>
            <a:fillRect/>
          </a:stretch>
        </p:blipFill>
        <p:spPr>
          <a:xfrm>
            <a:off x="0" y="0"/>
            <a:ext cx="16214779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94159" y="1899209"/>
            <a:ext cx="8626461" cy="6488582"/>
            <a:chOff x="0" y="0"/>
            <a:chExt cx="11501949" cy="865144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501949" cy="8651442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11501949" cy="165930"/>
            </a:xfrm>
            <a:prstGeom prst="rect">
              <a:avLst/>
            </a:prstGeom>
            <a:solidFill>
              <a:srgbClr val="925D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68663" y="1798755"/>
              <a:ext cx="9364623" cy="426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Tenor Sans"/>
                </a:rPr>
                <a:t>Desain Aplikasi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68663" y="6382369"/>
              <a:ext cx="9364623" cy="679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8D8AC"/>
                  </a:solidFill>
                  <a:latin typeface="Tenor Sans"/>
                </a:rPr>
                <a:t>CAPTAIN BARBERSHOP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 rot="5400000">
            <a:off x="14507730" y="6371424"/>
            <a:ext cx="5531715" cy="242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</a:t>
            </a:r>
            <a:r>
              <a:rPr lang="en-US" sz="1400" spc="98">
                <a:solidFill>
                  <a:srgbClr val="2E1700"/>
                </a:solidFill>
                <a:latin typeface="HK Grotesk Medium"/>
              </a:rPr>
              <a:t>| CAPTAIN BARBERSHOP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941998" cy="1324917"/>
            <a:chOff x="0" y="0"/>
            <a:chExt cx="6589331" cy="176655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589331" cy="176655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71340" y="598720"/>
              <a:ext cx="5646650" cy="635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2"/>
                </a:lnSpc>
              </a:pPr>
              <a:r>
                <a:rPr lang="en-US" sz="3492">
                  <a:solidFill>
                    <a:srgbClr val="FDF6EE"/>
                  </a:solidFill>
                  <a:latin typeface="Tenor Sans"/>
                </a:rPr>
                <a:t>HOME MENU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6589331" cy="120881"/>
            </a:xfrm>
            <a:prstGeom prst="rect">
              <a:avLst/>
            </a:prstGeom>
            <a:solidFill>
              <a:srgbClr val="925D1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39350" y="-1725216"/>
            <a:ext cx="10202466" cy="102024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77891" y="3086100"/>
            <a:ext cx="4114800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941998" y="3781425"/>
            <a:ext cx="13011150" cy="130111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135291" y="1173836"/>
            <a:ext cx="4012453" cy="7939327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923" r="-3923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910990" y="1173836"/>
            <a:ext cx="4012453" cy="7939327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442" r="-2613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0" name="TextBox 30"/>
          <p:cNvSpPr txBox="1"/>
          <p:nvPr/>
        </p:nvSpPr>
        <p:spPr>
          <a:xfrm rot="-5400000">
            <a:off x="-1498798" y="6373426"/>
            <a:ext cx="5531715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59"/>
              </a:lnSpc>
              <a:spcBef>
                <a:spcPct val="0"/>
              </a:spcBef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 </a:t>
            </a:r>
            <a:r>
              <a:rPr lang="en-US" sz="1400" u="none" spc="98">
                <a:solidFill>
                  <a:srgbClr val="2E1700"/>
                </a:solidFill>
                <a:latin typeface="HK Grotesk Medium"/>
              </a:rPr>
              <a:t>| CAPTAIN BARBERSHOP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941998" cy="1763067"/>
            <a:chOff x="0" y="0"/>
            <a:chExt cx="6589331" cy="235075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589331" cy="235075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71340" y="598720"/>
              <a:ext cx="5646650" cy="1219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2"/>
                </a:lnSpc>
              </a:pPr>
              <a:r>
                <a:rPr lang="en-US" sz="3492">
                  <a:solidFill>
                    <a:srgbClr val="FDF6EE"/>
                  </a:solidFill>
                  <a:latin typeface="Tenor Sans"/>
                </a:rPr>
                <a:t>SERVICES &amp; PRODUCTS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6589331" cy="120881"/>
            </a:xfrm>
            <a:prstGeom prst="rect">
              <a:avLst/>
            </a:prstGeom>
            <a:solidFill>
              <a:srgbClr val="925D1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39350" y="-1725216"/>
            <a:ext cx="10202466" cy="102024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77891" y="3086100"/>
            <a:ext cx="4114800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941998" y="3781425"/>
            <a:ext cx="13011150" cy="130111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966170" y="1179597"/>
            <a:ext cx="4006630" cy="7927805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946" r="-394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842970" y="1179597"/>
            <a:ext cx="4006630" cy="7927805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290" r="-4290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0" name="TextBox 30"/>
          <p:cNvSpPr txBox="1"/>
          <p:nvPr/>
        </p:nvSpPr>
        <p:spPr>
          <a:xfrm rot="-5400000">
            <a:off x="-1498798" y="6373426"/>
            <a:ext cx="5531715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59"/>
              </a:lnSpc>
              <a:spcBef>
                <a:spcPct val="0"/>
              </a:spcBef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 </a:t>
            </a:r>
            <a:r>
              <a:rPr lang="en-US" sz="1400" u="none" spc="98">
                <a:solidFill>
                  <a:srgbClr val="2E1700"/>
                </a:solidFill>
                <a:latin typeface="HK Grotesk Medium"/>
              </a:rPr>
              <a:t>| CAPTAIN BARBERSHOP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144" t="4843" r="49619" b="3106"/>
          <a:stretch>
            <a:fillRect/>
          </a:stretch>
        </p:blipFill>
        <p:spPr>
          <a:xfrm>
            <a:off x="2653088" y="0"/>
            <a:ext cx="691688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53088" y="3815263"/>
            <a:ext cx="6916880" cy="312070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653088" y="3690647"/>
            <a:ext cx="6916880" cy="124617"/>
          </a:xfrm>
          <a:prstGeom prst="rect">
            <a:avLst/>
          </a:prstGeom>
          <a:solidFill>
            <a:srgbClr val="925D16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78393" y="2796095"/>
            <a:ext cx="1562091" cy="46948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31833" y="1539895"/>
            <a:ext cx="5633691" cy="5253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9"/>
              </a:lnSpc>
            </a:pPr>
            <a:r>
              <a:rPr lang="en-US" sz="2499" dirty="0">
                <a:solidFill>
                  <a:srgbClr val="2E1700"/>
                </a:solidFill>
                <a:latin typeface="DM Sans"/>
              </a:rPr>
              <a:t>Background</a:t>
            </a:r>
          </a:p>
          <a:p>
            <a:pPr>
              <a:lnSpc>
                <a:spcPts val="4649"/>
              </a:lnSpc>
            </a:pPr>
            <a:r>
              <a:rPr lang="en-US" sz="2499" dirty="0" err="1">
                <a:solidFill>
                  <a:srgbClr val="2E1700"/>
                </a:solidFill>
                <a:latin typeface="DM Sans"/>
              </a:rPr>
              <a:t>Kerangka</a:t>
            </a:r>
            <a:r>
              <a:rPr lang="en-US" sz="2499" dirty="0">
                <a:solidFill>
                  <a:srgbClr val="2E1700"/>
                </a:solidFill>
                <a:latin typeface="DM Sans"/>
              </a:rPr>
              <a:t> </a:t>
            </a:r>
            <a:r>
              <a:rPr lang="en-US" sz="2499" dirty="0" err="1">
                <a:solidFill>
                  <a:srgbClr val="2E1700"/>
                </a:solidFill>
                <a:latin typeface="DM Sans"/>
              </a:rPr>
              <a:t>Berpikir</a:t>
            </a:r>
            <a:endParaRPr lang="en-US" sz="2499" dirty="0">
              <a:solidFill>
                <a:srgbClr val="2E1700"/>
              </a:solidFill>
              <a:latin typeface="DM Sans"/>
            </a:endParaRPr>
          </a:p>
          <a:p>
            <a:pPr>
              <a:lnSpc>
                <a:spcPts val="4649"/>
              </a:lnSpc>
            </a:pPr>
            <a:r>
              <a:rPr lang="en-US" sz="2499" dirty="0" err="1">
                <a:solidFill>
                  <a:srgbClr val="2E1700"/>
                </a:solidFill>
                <a:latin typeface="DM Sans"/>
              </a:rPr>
              <a:t>Bussiness</a:t>
            </a:r>
            <a:r>
              <a:rPr lang="en-US" sz="2499" dirty="0">
                <a:solidFill>
                  <a:srgbClr val="2E1700"/>
                </a:solidFill>
                <a:latin typeface="DM Sans"/>
              </a:rPr>
              <a:t> Profile</a:t>
            </a:r>
          </a:p>
          <a:p>
            <a:pPr>
              <a:lnSpc>
                <a:spcPts val="4649"/>
              </a:lnSpc>
            </a:pPr>
            <a:r>
              <a:rPr lang="en-US" sz="2499" dirty="0" err="1">
                <a:solidFill>
                  <a:srgbClr val="2E1700"/>
                </a:solidFill>
                <a:latin typeface="DM Sans"/>
              </a:rPr>
              <a:t>Rumusan</a:t>
            </a:r>
            <a:r>
              <a:rPr lang="en-US" sz="2499" dirty="0">
                <a:solidFill>
                  <a:srgbClr val="2E1700"/>
                </a:solidFill>
                <a:latin typeface="DM Sans"/>
              </a:rPr>
              <a:t> </a:t>
            </a:r>
            <a:r>
              <a:rPr lang="en-US" sz="2499" dirty="0" err="1">
                <a:solidFill>
                  <a:srgbClr val="2E1700"/>
                </a:solidFill>
                <a:latin typeface="DM Sans"/>
              </a:rPr>
              <a:t>Masalah</a:t>
            </a:r>
            <a:endParaRPr lang="en-US" sz="2499" dirty="0">
              <a:solidFill>
                <a:srgbClr val="2E1700"/>
              </a:solidFill>
              <a:latin typeface="DM Sans"/>
            </a:endParaRPr>
          </a:p>
          <a:p>
            <a:pPr>
              <a:lnSpc>
                <a:spcPts val="4649"/>
              </a:lnSpc>
            </a:pPr>
            <a:r>
              <a:rPr lang="en-US" sz="2499" dirty="0">
                <a:solidFill>
                  <a:srgbClr val="2E1700"/>
                </a:solidFill>
                <a:latin typeface="DM Sans"/>
              </a:rPr>
              <a:t>User Requirement</a:t>
            </a:r>
          </a:p>
          <a:p>
            <a:pPr>
              <a:lnSpc>
                <a:spcPts val="4649"/>
              </a:lnSpc>
            </a:pPr>
            <a:r>
              <a:rPr lang="en-US" sz="2499" dirty="0">
                <a:solidFill>
                  <a:srgbClr val="2E1700"/>
                </a:solidFill>
                <a:latin typeface="DM Sans"/>
              </a:rPr>
              <a:t>Conceptual and Logical Model</a:t>
            </a:r>
          </a:p>
          <a:p>
            <a:pPr>
              <a:lnSpc>
                <a:spcPts val="4649"/>
              </a:lnSpc>
            </a:pPr>
            <a:r>
              <a:rPr lang="en-US" sz="2499" dirty="0" err="1">
                <a:solidFill>
                  <a:srgbClr val="2E1700"/>
                </a:solidFill>
                <a:latin typeface="DM Sans"/>
              </a:rPr>
              <a:t>Normalisasi</a:t>
            </a:r>
            <a:endParaRPr lang="en-US" sz="2499" dirty="0">
              <a:solidFill>
                <a:srgbClr val="2E1700"/>
              </a:solidFill>
              <a:latin typeface="DM Sans"/>
            </a:endParaRPr>
          </a:p>
          <a:p>
            <a:pPr>
              <a:lnSpc>
                <a:spcPts val="4649"/>
              </a:lnSpc>
            </a:pPr>
            <a:r>
              <a:rPr lang="en-US" sz="2499" dirty="0">
                <a:solidFill>
                  <a:srgbClr val="2E1700"/>
                </a:solidFill>
                <a:latin typeface="DM Sans"/>
              </a:rPr>
              <a:t>DBMS PRODUCT</a:t>
            </a:r>
          </a:p>
          <a:p>
            <a:pPr>
              <a:lnSpc>
                <a:spcPts val="4649"/>
              </a:lnSpc>
            </a:pPr>
            <a:r>
              <a:rPr lang="en-US" sz="2499" dirty="0">
                <a:solidFill>
                  <a:srgbClr val="2E1700"/>
                </a:solidFill>
                <a:latin typeface="DM Sans"/>
              </a:rPr>
              <a:t>Design Application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1498798" y="6373426"/>
            <a:ext cx="5531715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59"/>
              </a:lnSpc>
              <a:spcBef>
                <a:spcPct val="0"/>
              </a:spcBef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 </a:t>
            </a:r>
            <a:r>
              <a:rPr lang="en-US" sz="1400" u="none" spc="98">
                <a:solidFill>
                  <a:srgbClr val="2E1700"/>
                </a:solidFill>
                <a:latin typeface="HK Grotesk Medium"/>
              </a:rPr>
              <a:t>| CAPTAIN BARBERSHOP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941998" cy="1324917"/>
            <a:chOff x="0" y="0"/>
            <a:chExt cx="6589331" cy="176655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589331" cy="176655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71340" y="598720"/>
              <a:ext cx="5646650" cy="635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2"/>
                </a:lnSpc>
              </a:pPr>
              <a:r>
                <a:rPr lang="en-US" sz="3492">
                  <a:solidFill>
                    <a:srgbClr val="FDF6EE"/>
                  </a:solidFill>
                  <a:latin typeface="Tenor Sans"/>
                </a:rPr>
                <a:t>BOOK MENU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6589331" cy="120881"/>
            </a:xfrm>
            <a:prstGeom prst="rect">
              <a:avLst/>
            </a:prstGeom>
            <a:solidFill>
              <a:srgbClr val="925D1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39350" y="-1725216"/>
            <a:ext cx="10202466" cy="102024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77891" y="3086100"/>
            <a:ext cx="4114800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941998" y="3781425"/>
            <a:ext cx="13011150" cy="130111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140685" y="1179597"/>
            <a:ext cx="4006630" cy="7927805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4036" r="-403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147770" y="1179597"/>
            <a:ext cx="4006630" cy="7927805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376" r="-437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0" name="TextBox 30"/>
          <p:cNvSpPr txBox="1"/>
          <p:nvPr/>
        </p:nvSpPr>
        <p:spPr>
          <a:xfrm rot="-5400000">
            <a:off x="-1498798" y="6373426"/>
            <a:ext cx="5531715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59"/>
              </a:lnSpc>
              <a:spcBef>
                <a:spcPct val="0"/>
              </a:spcBef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 </a:t>
            </a:r>
            <a:r>
              <a:rPr lang="en-US" sz="1400" u="none" spc="98">
                <a:solidFill>
                  <a:srgbClr val="2E1700"/>
                </a:solidFill>
                <a:latin typeface="HK Grotesk Medium"/>
              </a:rPr>
              <a:t>| CAPTAIN BARBERSHOP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39350" y="-1725216"/>
            <a:ext cx="10202466" cy="102024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77891" y="3086100"/>
            <a:ext cx="411480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941998" y="3781425"/>
            <a:ext cx="13011150" cy="130111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4941998" cy="1763067"/>
            <a:chOff x="0" y="0"/>
            <a:chExt cx="6589331" cy="2350756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589331" cy="235075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471340" y="598720"/>
              <a:ext cx="5646650" cy="1219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2"/>
                </a:lnSpc>
              </a:pPr>
              <a:r>
                <a:rPr lang="en-US" sz="3492">
                  <a:solidFill>
                    <a:srgbClr val="FDF6EE"/>
                  </a:solidFill>
                  <a:latin typeface="Tenor Sans"/>
                </a:rPr>
                <a:t>STORE</a:t>
              </a:r>
            </a:p>
            <a:p>
              <a:pPr algn="ctr">
                <a:lnSpc>
                  <a:spcPts val="3492"/>
                </a:lnSpc>
              </a:pPr>
              <a:r>
                <a:rPr lang="en-US" sz="3492">
                  <a:solidFill>
                    <a:srgbClr val="FDF6EE"/>
                  </a:solidFill>
                  <a:latin typeface="Tenor Sans"/>
                </a:rPr>
                <a:t>LOCATOR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6589331" cy="120881"/>
            </a:xfrm>
            <a:prstGeom prst="rect">
              <a:avLst/>
            </a:prstGeom>
            <a:solidFill>
              <a:srgbClr val="925D16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204593" y="1179597"/>
            <a:ext cx="4006630" cy="7927805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688" r="-3688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344400" y="1179597"/>
            <a:ext cx="4006630" cy="7927805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826" r="-382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0" name="TextBox 30"/>
          <p:cNvSpPr txBox="1"/>
          <p:nvPr/>
        </p:nvSpPr>
        <p:spPr>
          <a:xfrm rot="-5400000">
            <a:off x="-1498798" y="6373426"/>
            <a:ext cx="5531715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59"/>
              </a:lnSpc>
              <a:spcBef>
                <a:spcPct val="0"/>
              </a:spcBef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 </a:t>
            </a:r>
            <a:r>
              <a:rPr lang="en-US" sz="1400" u="none" spc="98">
                <a:solidFill>
                  <a:srgbClr val="2E1700"/>
                </a:solidFill>
                <a:latin typeface="HK Grotesk Medium"/>
              </a:rPr>
              <a:t>| CAPTAIN BARBERSHOP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39350" y="-1725216"/>
            <a:ext cx="10202466" cy="102024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77891" y="3086100"/>
            <a:ext cx="411480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941998" y="3781425"/>
            <a:ext cx="13011150" cy="130111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4941998" cy="1763067"/>
            <a:chOff x="0" y="0"/>
            <a:chExt cx="6589331" cy="2350756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589331" cy="235075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471340" y="598720"/>
              <a:ext cx="5646650" cy="1219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2"/>
                </a:lnSpc>
              </a:pPr>
              <a:r>
                <a:rPr lang="en-US" sz="3492">
                  <a:solidFill>
                    <a:srgbClr val="FDF6EE"/>
                  </a:solidFill>
                  <a:latin typeface="Tenor Sans"/>
                </a:rPr>
                <a:t>PERSONAL</a:t>
              </a:r>
            </a:p>
            <a:p>
              <a:pPr algn="ctr">
                <a:lnSpc>
                  <a:spcPts val="3492"/>
                </a:lnSpc>
              </a:pPr>
              <a:r>
                <a:rPr lang="en-US" sz="3492">
                  <a:solidFill>
                    <a:srgbClr val="FDF6EE"/>
                  </a:solidFill>
                  <a:latin typeface="Tenor Sans"/>
                </a:rPr>
                <a:t>INFO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6589331" cy="120881"/>
            </a:xfrm>
            <a:prstGeom prst="rect">
              <a:avLst/>
            </a:prstGeom>
            <a:solidFill>
              <a:srgbClr val="925D16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488294" y="1028700"/>
            <a:ext cx="4207013" cy="8324298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4245" r="-42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0" name="TextBox 20"/>
          <p:cNvSpPr txBox="1"/>
          <p:nvPr/>
        </p:nvSpPr>
        <p:spPr>
          <a:xfrm rot="-5400000">
            <a:off x="-1498798" y="6373426"/>
            <a:ext cx="5531715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59"/>
              </a:lnSpc>
              <a:spcBef>
                <a:spcPct val="0"/>
              </a:spcBef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 </a:t>
            </a:r>
            <a:r>
              <a:rPr lang="en-US" sz="1400" u="none" spc="98">
                <a:solidFill>
                  <a:srgbClr val="2E1700"/>
                </a:solidFill>
                <a:latin typeface="HK Grotesk Medium"/>
              </a:rPr>
              <a:t>| CAPTAIN BARBERSHOP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94159" y="1899209"/>
            <a:ext cx="10365064" cy="6701363"/>
          </a:xfrm>
          <a:prstGeom prst="rect">
            <a:avLst/>
          </a:prstGeom>
          <a:solidFill>
            <a:srgbClr val="2E1700"/>
          </a:solidFill>
        </p:spPr>
      </p:sp>
      <p:sp>
        <p:nvSpPr>
          <p:cNvPr id="3" name="AutoShape 3"/>
          <p:cNvSpPr/>
          <p:nvPr/>
        </p:nvSpPr>
        <p:spPr>
          <a:xfrm>
            <a:off x="3794159" y="1899209"/>
            <a:ext cx="10365064" cy="153871"/>
          </a:xfrm>
          <a:prstGeom prst="rect">
            <a:avLst/>
          </a:prstGeom>
          <a:solidFill>
            <a:srgbClr val="925D16"/>
          </a:solidFill>
        </p:spPr>
      </p:sp>
      <p:sp>
        <p:nvSpPr>
          <p:cNvPr id="4" name="TextBox 4"/>
          <p:cNvSpPr txBox="1"/>
          <p:nvPr/>
        </p:nvSpPr>
        <p:spPr>
          <a:xfrm>
            <a:off x="4813511" y="4534104"/>
            <a:ext cx="8660979" cy="166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3"/>
              </a:lnSpc>
            </a:pPr>
            <a:r>
              <a:rPr lang="en-US" sz="12393">
                <a:solidFill>
                  <a:srgbClr val="FFFFFF"/>
                </a:solidFill>
                <a:latin typeface="Tenor Sans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21939" y="6850338"/>
            <a:ext cx="7253790" cy="51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9"/>
              </a:lnSpc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051" b="3269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9252" y="4084454"/>
            <a:ext cx="7433259" cy="2118091"/>
          </a:xfrm>
          <a:prstGeom prst="rect">
            <a:avLst/>
          </a:prstGeom>
          <a:solidFill>
            <a:srgbClr val="2E1700"/>
          </a:solidFill>
        </p:spPr>
      </p:sp>
      <p:sp>
        <p:nvSpPr>
          <p:cNvPr id="4" name="AutoShape 4"/>
          <p:cNvSpPr/>
          <p:nvPr/>
        </p:nvSpPr>
        <p:spPr>
          <a:xfrm>
            <a:off x="1029252" y="4084454"/>
            <a:ext cx="7433259" cy="124617"/>
          </a:xfrm>
          <a:prstGeom prst="rect">
            <a:avLst/>
          </a:prstGeom>
          <a:solidFill>
            <a:srgbClr val="925D16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590" t="10227" b="40341"/>
          <a:stretch>
            <a:fillRect/>
          </a:stretch>
        </p:blipFill>
        <p:spPr>
          <a:xfrm>
            <a:off x="8996681" y="2929420"/>
            <a:ext cx="8569559" cy="40679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96572" y="4781549"/>
            <a:ext cx="6098619" cy="81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DF6EE"/>
                </a:solidFill>
                <a:latin typeface="Tenor Sans"/>
              </a:rPr>
              <a:t>BACKGROUND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4507730" y="6373426"/>
            <a:ext cx="5531715" cy="2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399" spc="97">
                <a:solidFill>
                  <a:srgbClr val="2E1700"/>
                </a:solidFill>
                <a:latin typeface="HK Grotesk Medium"/>
              </a:rPr>
              <a:t>PROPOSAL PROJECT </a:t>
            </a:r>
            <a:r>
              <a:rPr lang="en-US" sz="1400" spc="98">
                <a:solidFill>
                  <a:srgbClr val="2E1700"/>
                </a:solidFill>
                <a:latin typeface="HK Grotesk Medium"/>
              </a:rPr>
              <a:t>| CAPTAIN BARBERSHOP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222708"/>
            <a:ext cx="7862653" cy="3367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4084">
                <a:solidFill>
                  <a:srgbClr val="2E1700"/>
                </a:solidFill>
                <a:latin typeface="HK Grotesk Medium"/>
              </a:rPr>
              <a:t>Meningkatkan efisiensi pada perusahaan Captain Barbershop dengan penggunaan database yang terintegrasi di seluruh cabang di Indonesia.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209" t="4843" r="34268" b="3106"/>
          <a:stretch>
            <a:fillRect/>
          </a:stretch>
        </p:blipFill>
        <p:spPr>
          <a:xfrm>
            <a:off x="14510238" y="0"/>
            <a:ext cx="377776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09650"/>
            <a:ext cx="505294" cy="32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spc="100">
                <a:solidFill>
                  <a:srgbClr val="925D16"/>
                </a:solidFill>
                <a:latin typeface="Tenor Sans"/>
              </a:rPr>
              <a:t>04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8920" t="4843" r="38557" b="3106"/>
          <a:stretch>
            <a:fillRect/>
          </a:stretch>
        </p:blipFill>
        <p:spPr>
          <a:xfrm>
            <a:off x="0" y="-92284"/>
            <a:ext cx="3777762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532" t="2193"/>
          <a:stretch>
            <a:fillRect/>
          </a:stretch>
        </p:blipFill>
        <p:spPr>
          <a:xfrm>
            <a:off x="3777762" y="961769"/>
            <a:ext cx="1073247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5103" t="4843" r="12672" b="3106"/>
          <a:stretch>
            <a:fillRect/>
          </a:stretch>
        </p:blipFill>
        <p:spPr>
          <a:xfrm>
            <a:off x="0" y="0"/>
            <a:ext cx="8759832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173491"/>
            <a:ext cx="8732855" cy="39400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22720" y="3465328"/>
            <a:ext cx="1741843" cy="23961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99088" y="869583"/>
            <a:ext cx="6707566" cy="209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925D16"/>
                </a:solidFill>
                <a:latin typeface="Tenor Sans"/>
              </a:rPr>
              <a:t>BUSSINESS PROFILE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99088" y="6360160"/>
            <a:ext cx="5989108" cy="256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2E1700"/>
                </a:solidFill>
                <a:latin typeface="HK Grotesk Medium"/>
              </a:rPr>
              <a:t>Didirikan pada tahun 2015 oleh PT. Captain Asia Sukses</a:t>
            </a:r>
          </a:p>
          <a:p>
            <a:pPr algn="ctr">
              <a:lnSpc>
                <a:spcPts val="3379"/>
              </a:lnSpc>
            </a:pPr>
            <a:endParaRPr lang="en-US" sz="2599">
              <a:solidFill>
                <a:srgbClr val="2E1700"/>
              </a:solidFill>
              <a:latin typeface="HK Grotesk Medium"/>
            </a:endParaRPr>
          </a:p>
          <a:p>
            <a:pPr algn="ctr">
              <a:lnSpc>
                <a:spcPts val="3379"/>
              </a:lnSpc>
            </a:pPr>
            <a:endParaRPr lang="en-US" sz="2599">
              <a:solidFill>
                <a:srgbClr val="2E1700"/>
              </a:solidFill>
              <a:latin typeface="HK Grotesk Medium"/>
            </a:endParaRPr>
          </a:p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2E1700"/>
                </a:solidFill>
                <a:latin typeface="HK Grotesk Medium"/>
              </a:rPr>
              <a:t>Memiliki 43 cabang di Indonesia</a:t>
            </a:r>
          </a:p>
          <a:p>
            <a:pPr algn="ctr">
              <a:lnSpc>
                <a:spcPts val="3379"/>
              </a:lnSpc>
            </a:pPr>
            <a:endParaRPr lang="en-US" sz="2599">
              <a:solidFill>
                <a:srgbClr val="2E1700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5103" t="4843" r="10382" b="310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8794" y="2266191"/>
            <a:ext cx="567996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925D16"/>
                </a:solidFill>
                <a:latin typeface="Tenor Sans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01611" y="2076628"/>
            <a:ext cx="5679960" cy="163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2E1700"/>
                </a:solidFill>
                <a:latin typeface="HK Grotesk Medium"/>
              </a:rPr>
              <a:t>Bagaimana rancangan aplikasi membantu pemngelolaan data appointment customer pada perusahaan?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8794" y="4910788"/>
            <a:ext cx="567996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925D16"/>
                </a:solidFill>
                <a:latin typeface="Tenor Sans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01611" y="4993338"/>
            <a:ext cx="5679960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2E1700"/>
                </a:solidFill>
                <a:latin typeface="HK Grotesk Medium"/>
              </a:rPr>
              <a:t>Bagaimana perusahaan memvisualisasi data ketersediaan kapster kepada user?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8794" y="7078484"/>
            <a:ext cx="567996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925D16"/>
                </a:solidFill>
                <a:latin typeface="Tenor Sans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1611" y="6956247"/>
            <a:ext cx="5679960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2E1700"/>
                </a:solidFill>
                <a:latin typeface="HK Grotesk Medium"/>
              </a:rPr>
              <a:t>Bagaimana aplikasi tersebut dapat juga melakukan transaksi agar penghasilan Captain Barbershop meningkat?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44000" y="3105659"/>
            <a:ext cx="9144000" cy="4106938"/>
            <a:chOff x="0" y="0"/>
            <a:chExt cx="12192000" cy="5475917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12192000" cy="5475917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00168" y="1530189"/>
              <a:ext cx="9991665" cy="2548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7199">
                  <a:solidFill>
                    <a:srgbClr val="FDF6EE"/>
                  </a:solidFill>
                  <a:latin typeface="Tenor Sans"/>
                </a:rPr>
                <a:t>RUMUSAN MASALAH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0"/>
              <a:ext cx="12192000" cy="205952"/>
            </a:xfrm>
            <a:prstGeom prst="rect">
              <a:avLst/>
            </a:prstGeom>
            <a:solidFill>
              <a:srgbClr val="925D16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1347" y="4699641"/>
            <a:ext cx="4397868" cy="29505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611495" y="1655450"/>
            <a:ext cx="46300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enor Sans"/>
              </a:rPr>
              <a:t>TRANSACTION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11495" y="2574361"/>
            <a:ext cx="46300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enor Sans"/>
              </a:rPr>
              <a:t>RESERVATION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11495" y="3602311"/>
            <a:ext cx="46300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enor Sans"/>
              </a:rPr>
              <a:t>SCHEDULE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11495" y="4627192"/>
            <a:ext cx="46300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enor Sans"/>
              </a:rPr>
              <a:t>CONFIRMATION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20300" y="1579228"/>
            <a:ext cx="11720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925D16">
                    <a:alpha val="49804"/>
                  </a:srgbClr>
                </a:solidFill>
                <a:latin typeface="Tenor Sans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20300" y="2498139"/>
            <a:ext cx="11720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925D16">
                    <a:alpha val="49804"/>
                  </a:srgbClr>
                </a:solidFill>
                <a:latin typeface="Tenor Sans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20300" y="3526089"/>
            <a:ext cx="11720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925D16">
                    <a:alpha val="49804"/>
                  </a:srgbClr>
                </a:solidFill>
                <a:latin typeface="Tenor Sans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0300" y="4550970"/>
            <a:ext cx="11720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925D16">
                    <a:alpha val="49804"/>
                  </a:srgbClr>
                </a:solidFill>
                <a:latin typeface="Tenor Sans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0300" y="5579856"/>
            <a:ext cx="11720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925D16">
                    <a:alpha val="49804"/>
                  </a:srgbClr>
                </a:solidFill>
                <a:latin typeface="Tenor Sans"/>
              </a:rPr>
              <a:t>05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8889" t="4843" r="62977" b="3106"/>
          <a:stretch>
            <a:fillRect/>
          </a:stretch>
        </p:blipFill>
        <p:spPr>
          <a:xfrm>
            <a:off x="4425190" y="0"/>
            <a:ext cx="4718810" cy="10287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533994" y="1028700"/>
            <a:ext cx="7610006" cy="2981654"/>
            <a:chOff x="0" y="0"/>
            <a:chExt cx="10146675" cy="3975539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10146675" cy="3975539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25800" y="924052"/>
              <a:ext cx="8695074" cy="2232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73"/>
                </a:lnSpc>
              </a:pPr>
              <a:r>
                <a:rPr lang="en-US" sz="6273">
                  <a:solidFill>
                    <a:srgbClr val="FDF6EE"/>
                  </a:solidFill>
                  <a:latin typeface="Tenor Sans"/>
                </a:rPr>
                <a:t>USER REQUIREMENT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0"/>
              <a:ext cx="10146675" cy="186140"/>
            </a:xfrm>
            <a:prstGeom prst="rect">
              <a:avLst/>
            </a:prstGeom>
            <a:solidFill>
              <a:srgbClr val="925D16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020300" y="7631160"/>
            <a:ext cx="11720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925D16">
                    <a:alpha val="49804"/>
                  </a:srgbClr>
                </a:solidFill>
                <a:latin typeface="Tenor Sans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20300" y="6607805"/>
            <a:ext cx="11720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925D16">
                    <a:alpha val="49804"/>
                  </a:srgbClr>
                </a:solidFill>
                <a:latin typeface="Tenor Sans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11495" y="5656078"/>
            <a:ext cx="46300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enor Sans"/>
              </a:rPr>
              <a:t>KAPSTER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11495" y="6684028"/>
            <a:ext cx="46300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enor Sans"/>
              </a:rPr>
              <a:t>HISTORY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11495" y="7732239"/>
            <a:ext cx="46300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Tenor Sans"/>
              </a:rPr>
              <a:t>CHOOSE LOCATION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7468"/>
            <a:ext cx="6055733" cy="2493897"/>
            <a:chOff x="0" y="0"/>
            <a:chExt cx="8074310" cy="33251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074310" cy="332519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54375" y="817043"/>
              <a:ext cx="6765561" cy="1776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9"/>
                </a:lnSpc>
              </a:pPr>
              <a:r>
                <a:rPr lang="en-US" sz="4999">
                  <a:solidFill>
                    <a:srgbClr val="FDF6EE"/>
                  </a:solidFill>
                  <a:latin typeface="Tenor Sans"/>
                </a:rPr>
                <a:t>CONCEPTUAL MODEL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8074310" cy="166156"/>
            </a:xfrm>
            <a:prstGeom prst="rect">
              <a:avLst/>
            </a:prstGeom>
            <a:solidFill>
              <a:srgbClr val="F8D8A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27866" y="1330260"/>
            <a:ext cx="13411692" cy="73973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71348" y="6019706"/>
            <a:ext cx="3713037" cy="32385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055733" cy="2493897"/>
            <a:chOff x="0" y="0"/>
            <a:chExt cx="8074310" cy="332519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074310" cy="3325196"/>
            </a:xfrm>
            <a:prstGeom prst="rect">
              <a:avLst/>
            </a:prstGeom>
            <a:solidFill>
              <a:srgbClr val="2E17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54375" y="817043"/>
              <a:ext cx="6765561" cy="1776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9"/>
                </a:lnSpc>
              </a:pPr>
              <a:r>
                <a:rPr lang="en-US" sz="4999">
                  <a:solidFill>
                    <a:srgbClr val="FDF6EE"/>
                  </a:solidFill>
                  <a:latin typeface="Tenor Sans"/>
                </a:rPr>
                <a:t>LOGICAL MODEL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8074310" cy="166156"/>
            </a:xfrm>
            <a:prstGeom prst="rect">
              <a:avLst/>
            </a:prstGeom>
            <a:solidFill>
              <a:srgbClr val="2E17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36360" y="1179480"/>
            <a:ext cx="2522940" cy="25229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028700" y="6839896"/>
            <a:ext cx="2522940" cy="25229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7348" y="2426429"/>
            <a:ext cx="12133304" cy="64913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Custom</PresentationFormat>
  <Paragraphs>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HK Grotesk Medium Bold</vt:lpstr>
      <vt:lpstr>Arimo Italics</vt:lpstr>
      <vt:lpstr>HK Grotesk Medium</vt:lpstr>
      <vt:lpstr>Arial</vt:lpstr>
      <vt:lpstr>Arimo</vt:lpstr>
      <vt:lpstr>Tenor Sans</vt:lpstr>
      <vt:lpstr>Calibri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PENERAPAN SISTEM DATABASE CAPTAIN BARBERSHOP</dc:title>
  <cp:lastModifiedBy>vanneslie682@gmail.com</cp:lastModifiedBy>
  <cp:revision>3</cp:revision>
  <dcterms:created xsi:type="dcterms:W3CDTF">2006-08-16T00:00:00Z</dcterms:created>
  <dcterms:modified xsi:type="dcterms:W3CDTF">2021-11-30T16:36:01Z</dcterms:modified>
  <dc:identifier>DAEw_oFa1AY</dc:identifier>
</cp:coreProperties>
</file>